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90" r:id="rId5"/>
    <p:sldId id="259" r:id="rId6"/>
    <p:sldId id="260" r:id="rId7"/>
    <p:sldId id="261" r:id="rId8"/>
    <p:sldId id="291" r:id="rId9"/>
    <p:sldId id="262" r:id="rId10"/>
    <p:sldId id="292" r:id="rId11"/>
    <p:sldId id="281" r:id="rId12"/>
    <p:sldId id="267" r:id="rId13"/>
    <p:sldId id="280" r:id="rId14"/>
    <p:sldId id="263" r:id="rId15"/>
    <p:sldId id="265" r:id="rId16"/>
    <p:sldId id="282" r:id="rId17"/>
    <p:sldId id="276" r:id="rId18"/>
    <p:sldId id="285" r:id="rId19"/>
    <p:sldId id="269" r:id="rId20"/>
    <p:sldId id="286" r:id="rId21"/>
    <p:sldId id="272" r:id="rId22"/>
    <p:sldId id="287" r:id="rId23"/>
    <p:sldId id="273" r:id="rId24"/>
    <p:sldId id="288" r:id="rId25"/>
    <p:sldId id="279" r:id="rId26"/>
    <p:sldId id="278" r:id="rId27"/>
    <p:sldId id="289" r:id="rId28"/>
    <p:sldId id="274" r:id="rId29"/>
    <p:sldId id="283" r:id="rId30"/>
    <p:sldId id="277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9" autoAdjust="0"/>
    <p:restoredTop sz="99797" autoAdjust="0"/>
  </p:normalViewPr>
  <p:slideViewPr>
    <p:cSldViewPr snapToGrid="0" snapToObjects="1">
      <p:cViewPr>
        <p:scale>
          <a:sx n="100" d="100"/>
          <a:sy n="100" d="100"/>
        </p:scale>
        <p:origin x="-28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C3009-678F-7D45-BE95-ADC12A44C7C3}" type="datetimeFigureOut">
              <a:rPr lang="en-US" smtClean="0"/>
              <a:t>7/23/13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71F1C-AE33-6143-BCC0-CF92D36A2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81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stepping back, the rich picture diagram gives a good sense</a:t>
            </a:r>
            <a:r>
              <a:rPr lang="en-US" baseline="0" dirty="0" smtClean="0"/>
              <a:t> of all the moving parts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6 departments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Over 800 donors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Arrows on screen show the general workflow, but communication was multi-directional and this is over-simplification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Walking through process: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FOL/Admin facilitate relationship with donors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DLI manages the project and establishes roles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UE provides the content management backend and data export to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DLI who does, in addition to </a:t>
            </a:r>
            <a:r>
              <a:rPr lang="en-US" baseline="0" dirty="0" err="1" smtClean="0"/>
              <a:t>proj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mgmt</a:t>
            </a:r>
            <a:r>
              <a:rPr lang="en-US" baseline="0" dirty="0" smtClean="0"/>
              <a:t>, the interface programming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DLI gets design input from the External Relations department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IT procures and establishes the physical assets that DLI programs.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Partners and others can now view the Libraries partners kiosk</a:t>
            </a:r>
          </a:p>
          <a:p>
            <a:pPr marL="628650" lvl="1" indent="-171450">
              <a:buFont typeface="Arial"/>
              <a:buChar char="•"/>
            </a:pPr>
            <a:endParaRPr lang="en-US" baseline="0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71F1C-AE33-6143-BCC0-CF92D36A27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19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 smtClean="0"/>
              <a:t>Rapid Response Force enablers: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Very</a:t>
            </a:r>
            <a:r>
              <a:rPr lang="en-US" baseline="0" dirty="0" smtClean="0"/>
              <a:t> tight timeline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Limited scope/Straightforward constraints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High</a:t>
            </a:r>
            <a:r>
              <a:rPr lang="en-US" baseline="0" dirty="0" smtClean="0"/>
              <a:t> level of certainty of project support</a:t>
            </a:r>
          </a:p>
          <a:p>
            <a:pPr marL="285750" indent="-285750">
              <a:buFont typeface="Arial"/>
              <a:buChar char="•"/>
            </a:pPr>
            <a:r>
              <a:rPr lang="en-US" baseline="0" dirty="0" smtClean="0"/>
              <a:t>Many team members working on other projects (e.g., Hunt)</a:t>
            </a:r>
          </a:p>
          <a:p>
            <a:pPr marL="285750" indent="-285750">
              <a:buFont typeface="Arial"/>
              <a:buChar char="•"/>
            </a:pPr>
            <a:r>
              <a:rPr lang="en-US" baseline="0" dirty="0" smtClean="0"/>
              <a:t>“The time we usually take to define and develop shared understating of project goals and state completely overlapped with production-level development and testing”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71F1C-AE33-6143-BCC0-CF92D36A27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73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Perfect is the enemy of good</a:t>
            </a:r>
          </a:p>
          <a:p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t’ wait for the perfect solution. Decide and move forward.</a:t>
            </a:r>
          </a:p>
          <a:p>
            <a:r>
              <a:rPr lang="en-US" dirty="0" smtClean="0"/>
              <a:t>Early success encourages future collaboration.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71F1C-AE33-6143-BCC0-CF92D36A27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01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(slide 1 of 2 for leveraging</a:t>
            </a:r>
            <a:r>
              <a:rPr lang="en-US" baseline="0" dirty="0" smtClean="0"/>
              <a:t> existing resources)</a:t>
            </a:r>
          </a:p>
          <a:p>
            <a:r>
              <a:rPr lang="en-US" dirty="0" smtClean="0"/>
              <a:t>Breaking down UE’s role in the project: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Part of a greater mission to “create once and publish everywhere” or COPE (nod to NPR), make content manageable and sustainable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Drupal as a the centerpiece of achieving this mission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Drupal’s ability to provide content editing environment and web services for simple data export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Speeds collaboration and overall project completion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71F1C-AE33-6143-BCC0-CF92D36A27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77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departments have different</a:t>
            </a:r>
            <a:r>
              <a:rPr lang="en-US" baseline="0" dirty="0" smtClean="0"/>
              <a:t> strengths</a:t>
            </a:r>
          </a:p>
          <a:p>
            <a:r>
              <a:rPr lang="en-US" baseline="0" dirty="0" smtClean="0"/>
              <a:t>Despite how widespread the responsibilities, it never felt overbearing</a:t>
            </a:r>
          </a:p>
          <a:p>
            <a:r>
              <a:rPr lang="en-US" baseline="0" dirty="0" smtClean="0"/>
              <a:t>No one was trying to do too much</a:t>
            </a:r>
          </a:p>
          <a:p>
            <a:r>
              <a:rPr lang="en-US" dirty="0" smtClean="0"/>
              <a:t>At least 6 departments</a:t>
            </a:r>
          </a:p>
          <a:p>
            <a:r>
              <a:rPr lang="en-US" dirty="0" smtClean="0"/>
              <a:t>At least 20 people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71F1C-AE33-6143-BCC0-CF92D36A27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Working in parallel</a:t>
            </a:r>
          </a:p>
          <a:p>
            <a:r>
              <a:rPr lang="en-US" dirty="0" smtClean="0"/>
              <a:t>There</a:t>
            </a:r>
            <a:r>
              <a:rPr lang="en-US" baseline="0" dirty="0" smtClean="0"/>
              <a:t> were several mini-working groups all iterating 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71F1C-AE33-6143-BCC0-CF92D36A27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82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r>
              <a:rPr lang="en-US" baseline="0" dirty="0" smtClean="0"/>
              <a:t> that fit your workflow</a:t>
            </a:r>
          </a:p>
          <a:p>
            <a:r>
              <a:rPr lang="en-US" baseline="0" dirty="0" smtClean="0"/>
              <a:t>Facilitate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collaboration</a:t>
            </a:r>
          </a:p>
          <a:p>
            <a:r>
              <a:rPr lang="en-US" baseline="0" dirty="0" smtClean="0"/>
              <a:t>Overview of project state</a:t>
            </a:r>
          </a:p>
          <a:p>
            <a:r>
              <a:rPr lang="en-US" baseline="0" dirty="0" smtClean="0"/>
              <a:t>Just enough project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71F1C-AE33-6143-BCC0-CF92D36A27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40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Relationships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71F1C-AE33-6143-BCC0-CF92D36A27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36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3628-C79C-D440-85E9-290F90DF0067}" type="datetimeFigureOut">
              <a:rPr lang="en-US" smtClean="0"/>
              <a:t>7/23/13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437D0-788D-F642-8B59-A4D07FE8E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28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3628-C79C-D440-85E9-290F90DF0067}" type="datetimeFigureOut">
              <a:rPr lang="en-US" smtClean="0"/>
              <a:t>7/23/13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437D0-788D-F642-8B59-A4D07FE8E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01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3628-C79C-D440-85E9-290F90DF0067}" type="datetimeFigureOut">
              <a:rPr lang="en-US" smtClean="0"/>
              <a:t>7/23/13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437D0-788D-F642-8B59-A4D07FE8E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5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3628-C79C-D440-85E9-290F90DF0067}" type="datetimeFigureOut">
              <a:rPr lang="en-US" smtClean="0"/>
              <a:t>7/23/13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437D0-788D-F642-8B59-A4D07FE8E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94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3628-C79C-D440-85E9-290F90DF0067}" type="datetimeFigureOut">
              <a:rPr lang="en-US" smtClean="0"/>
              <a:t>7/23/13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437D0-788D-F642-8B59-A4D07FE8E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5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3628-C79C-D440-85E9-290F90DF0067}" type="datetimeFigureOut">
              <a:rPr lang="en-US" smtClean="0"/>
              <a:t>7/23/13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437D0-788D-F642-8B59-A4D07FE8E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04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3628-C79C-D440-85E9-290F90DF0067}" type="datetimeFigureOut">
              <a:rPr lang="en-US" smtClean="0"/>
              <a:t>7/23/13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437D0-788D-F642-8B59-A4D07FE8E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76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3628-C79C-D440-85E9-290F90DF0067}" type="datetimeFigureOut">
              <a:rPr lang="en-US" smtClean="0"/>
              <a:t>7/23/13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437D0-788D-F642-8B59-A4D07FE8E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94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3628-C79C-D440-85E9-290F90DF0067}" type="datetimeFigureOut">
              <a:rPr lang="en-US" smtClean="0"/>
              <a:t>7/23/13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437D0-788D-F642-8B59-A4D07FE8E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5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3628-C79C-D440-85E9-290F90DF0067}" type="datetimeFigureOut">
              <a:rPr lang="en-US" smtClean="0"/>
              <a:t>7/23/13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437D0-788D-F642-8B59-A4D07FE8E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33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23628-C79C-D440-85E9-290F90DF0067}" type="datetimeFigureOut">
              <a:rPr lang="en-US" smtClean="0"/>
              <a:t>7/23/13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437D0-788D-F642-8B59-A4D07FE8E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14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23628-C79C-D440-85E9-290F90DF0067}" type="datetimeFigureOut">
              <a:rPr lang="en-US" smtClean="0"/>
              <a:t>7/23/13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437D0-788D-F642-8B59-A4D07FE8E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49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rbroath.blogspot.com/2011/11/many-hands-make-light-work.html" TargetMode="External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://www.flickr.com/photos/aidan_jones/3575000735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6284" y="498210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Creating the Hunt Partners App: Cross-Departmental Rapid Response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6284" y="2387335"/>
            <a:ext cx="6400800" cy="1752600"/>
          </a:xfrm>
        </p:spPr>
        <p:txBody>
          <a:bodyPr/>
          <a:lstStyle/>
          <a:p>
            <a:pPr algn="l"/>
            <a:r>
              <a:rPr lang="en-US" dirty="0" smtClean="0"/>
              <a:t>Charlie Morris</a:t>
            </a:r>
          </a:p>
          <a:p>
            <a:pPr algn="l"/>
            <a:r>
              <a:rPr lang="en-US" dirty="0" smtClean="0"/>
              <a:t>Bret Davidson</a:t>
            </a:r>
            <a:endParaRPr lang="en-US" dirty="0"/>
          </a:p>
        </p:txBody>
      </p:sp>
      <p:pic>
        <p:nvPicPr>
          <p:cNvPr id="8" name="Picture 7" descr="ncsu_lib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5102" y="5480396"/>
            <a:ext cx="1987164" cy="137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7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e24e3c628b11e286a922000a1fb703_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14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_3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222"/>
            <a:ext cx="9144000" cy="682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86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81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oto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02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nors-app-rich-pi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3133"/>
            <a:ext cx="9144000" cy="668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" y="137040"/>
            <a:ext cx="9144000" cy="60672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63567" y="3087164"/>
            <a:ext cx="2311633" cy="1938992"/>
          </a:xfrm>
          <a:prstGeom prst="rect">
            <a:avLst/>
          </a:prstGeom>
          <a:solidFill>
            <a:srgbClr val="FFFFFF">
              <a:alpha val="8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Rapid Response Force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032401" y="3087164"/>
            <a:ext cx="3209899" cy="1569660"/>
          </a:xfrm>
          <a:prstGeom prst="rect">
            <a:avLst/>
          </a:prstGeom>
          <a:solidFill>
            <a:schemeClr val="bg1">
              <a:alpha val="8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For getting something done quickly.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27681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000" y="1485900"/>
            <a:ext cx="82169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9300" indent="-749300">
              <a:buFont typeface="+mj-ea"/>
              <a:buAutoNum type="circleNumDbPlain"/>
            </a:pPr>
            <a:r>
              <a:rPr lang="en-US" sz="3200" b="1" dirty="0" smtClean="0"/>
              <a:t>Aim for Minimum Viable Product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900" y="330200"/>
            <a:ext cx="8798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Keys to Success of Rapid Response Force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300891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roduct_donuts-copy (1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857250"/>
            <a:ext cx="6858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03156" y="5459295"/>
            <a:ext cx="2497844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09698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000" y="1485900"/>
            <a:ext cx="8216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9300" indent="-749300">
              <a:buFont typeface="+mj-ea"/>
              <a:buAutoNum type="circleNumDbPlain"/>
            </a:pPr>
            <a:r>
              <a:rPr lang="en-US" sz="3200" dirty="0" smtClean="0"/>
              <a:t>Aim for Minimum Viable Product</a:t>
            </a:r>
          </a:p>
          <a:p>
            <a:pPr marL="749300" indent="-749300">
              <a:buFont typeface="+mj-ea"/>
              <a:buAutoNum type="circleNumDbPlain"/>
            </a:pPr>
            <a:r>
              <a:rPr lang="en-US" sz="3200" b="1" dirty="0"/>
              <a:t>Leverage E</a:t>
            </a:r>
            <a:r>
              <a:rPr lang="en-US" sz="3200" b="1" dirty="0" smtClean="0"/>
              <a:t>xisting </a:t>
            </a:r>
            <a:r>
              <a:rPr lang="en-US" sz="3200" b="1" dirty="0"/>
              <a:t>Workflows and Technical </a:t>
            </a:r>
            <a:r>
              <a:rPr lang="en-US" sz="3200" b="1" dirty="0" smtClean="0"/>
              <a:t>Resources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900" y="330200"/>
            <a:ext cx="8798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Keys to Success of Rapid Response Force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523589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1626438" y="2439471"/>
            <a:ext cx="1933360" cy="1933360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2056" y="268850"/>
            <a:ext cx="814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Drupal at NCSU Libraries</a:t>
            </a:r>
            <a:endParaRPr lang="en-US" sz="36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402203" y="2169344"/>
            <a:ext cx="1956035" cy="8436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402203" y="3235474"/>
            <a:ext cx="2623497" cy="2966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165250" y="3757152"/>
            <a:ext cx="2100285" cy="8318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734741" y="4133600"/>
            <a:ext cx="1130977" cy="13361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683" y="2900516"/>
            <a:ext cx="1146964" cy="15865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1123" y="1208505"/>
            <a:ext cx="1202388" cy="1202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246" y="2799475"/>
            <a:ext cx="1198276" cy="126171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8101" y="5048250"/>
            <a:ext cx="2977149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Web services</a:t>
            </a:r>
            <a:r>
              <a:rPr lang="en-US" dirty="0"/>
              <a:t> </a:t>
            </a:r>
            <a:r>
              <a:rPr lang="en-US" dirty="0" smtClean="0"/>
              <a:t>module allows </a:t>
            </a:r>
            <a:r>
              <a:rPr lang="en-US" dirty="0" err="1" smtClean="0"/>
              <a:t>RESTful</a:t>
            </a:r>
            <a:r>
              <a:rPr lang="en-US" dirty="0" smtClean="0"/>
              <a:t> output in multiple formats with or without authentication.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5535" y="4764739"/>
            <a:ext cx="1694469" cy="1115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9798" y="5393709"/>
            <a:ext cx="1354010" cy="13540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70607" y="1686930"/>
            <a:ext cx="122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pages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784397" y="3664710"/>
            <a:ext cx="65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02748" y="5469713"/>
            <a:ext cx="942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Eboards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913808" y="6437479"/>
            <a:ext cx="69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8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5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000" y="1485900"/>
            <a:ext cx="8216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9300" indent="-749300">
              <a:buFont typeface="+mj-ea"/>
              <a:buAutoNum type="circleNumDbPlain"/>
            </a:pPr>
            <a:r>
              <a:rPr lang="en-US" sz="3200" dirty="0" smtClean="0"/>
              <a:t>Aim for Minimum Viable Product</a:t>
            </a:r>
          </a:p>
          <a:p>
            <a:pPr marL="749300" indent="-749300">
              <a:buFont typeface="+mj-ea"/>
              <a:buAutoNum type="circleNumDbPlain"/>
            </a:pPr>
            <a:r>
              <a:rPr lang="en-US" sz="3200" dirty="0"/>
              <a:t>Leverage E</a:t>
            </a:r>
            <a:r>
              <a:rPr lang="en-US" sz="3200" dirty="0" smtClean="0"/>
              <a:t>xisting </a:t>
            </a:r>
            <a:r>
              <a:rPr lang="en-US" sz="3200" dirty="0"/>
              <a:t>Workflows and Technical </a:t>
            </a:r>
            <a:r>
              <a:rPr lang="en-US" sz="3200" dirty="0" smtClean="0"/>
              <a:t>Resources</a:t>
            </a:r>
          </a:p>
          <a:p>
            <a:pPr marL="749300" indent="-749300">
              <a:buFont typeface="+mj-ea"/>
              <a:buAutoNum type="circleNumDbPlain"/>
            </a:pPr>
            <a:r>
              <a:rPr lang="en-US" sz="3200" b="1" dirty="0" smtClean="0"/>
              <a:t>Clear Roles and Responsibilities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900" y="330200"/>
            <a:ext cx="8798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Keys to Success of Rapid Response Force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523589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1609" y="285060"/>
            <a:ext cx="55617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Clear Roles and Responsibilities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-67856" y="6631379"/>
            <a:ext cx="46736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Photo</a:t>
            </a:r>
            <a:r>
              <a:rPr lang="en-US" sz="1050" dirty="0" smtClean="0"/>
              <a:t>: </a:t>
            </a:r>
            <a:r>
              <a:rPr lang="en-US" sz="1050" dirty="0">
                <a:hlinkClick r:id="rId3"/>
              </a:rPr>
              <a:t>http://arbroath.blogspot.com/2011/11/many-hands-make-light-</a:t>
            </a:r>
            <a:r>
              <a:rPr lang="en-US" sz="1050" dirty="0" smtClean="0">
                <a:hlinkClick r:id="rId3"/>
              </a:rPr>
              <a:t>work.html</a:t>
            </a:r>
            <a:r>
              <a:rPr lang="en-US" sz="1050" dirty="0" smtClean="0"/>
              <a:t>  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1904082" y="1611748"/>
            <a:ext cx="54492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“Many hands make light work”</a:t>
            </a:r>
            <a:endParaRPr lang="en-US" sz="32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900" y="2324100"/>
            <a:ext cx="603504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9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000" y="1485900"/>
            <a:ext cx="82169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9300" indent="-749300">
              <a:buFont typeface="+mj-ea"/>
              <a:buAutoNum type="circleNumDbPlain"/>
            </a:pPr>
            <a:r>
              <a:rPr lang="en-US" sz="3200" dirty="0" smtClean="0"/>
              <a:t>Aim for Minimum Viable Product</a:t>
            </a:r>
          </a:p>
          <a:p>
            <a:pPr marL="749300" indent="-749300">
              <a:buFont typeface="+mj-ea"/>
              <a:buAutoNum type="circleNumDbPlain"/>
            </a:pPr>
            <a:r>
              <a:rPr lang="en-US" sz="3200" dirty="0"/>
              <a:t>Leverage E</a:t>
            </a:r>
            <a:r>
              <a:rPr lang="en-US" sz="3200" dirty="0" smtClean="0"/>
              <a:t>xisting </a:t>
            </a:r>
            <a:r>
              <a:rPr lang="en-US" sz="3200" dirty="0"/>
              <a:t>Workflows and Technical </a:t>
            </a:r>
            <a:r>
              <a:rPr lang="en-US" sz="3200" dirty="0" smtClean="0"/>
              <a:t>Resources</a:t>
            </a:r>
          </a:p>
          <a:p>
            <a:pPr marL="749300" indent="-749300">
              <a:buFont typeface="+mj-ea"/>
              <a:buAutoNum type="circleNumDbPlain"/>
            </a:pPr>
            <a:r>
              <a:rPr lang="en-US" sz="3200" dirty="0" smtClean="0"/>
              <a:t>Clear Roles and Responsibilities</a:t>
            </a:r>
          </a:p>
          <a:p>
            <a:pPr marL="749300" indent="-749300">
              <a:buFont typeface="+mj-ea"/>
              <a:buAutoNum type="circleNumDbPlain"/>
            </a:pPr>
            <a:r>
              <a:rPr lang="en-US" sz="3200" b="1" dirty="0" smtClean="0"/>
              <a:t>Simultaneous Development Cycles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900" y="330200"/>
            <a:ext cx="8798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Keys to Success of Rapid Response Force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523589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22032" y="3645058"/>
            <a:ext cx="1843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Charlie </a:t>
            </a:r>
            <a:r>
              <a:rPr lang="en-US" dirty="0" err="1" smtClean="0"/>
              <a:t>dev</a:t>
            </a:r>
            <a:r>
              <a:rPr lang="en-US" dirty="0" smtClean="0"/>
              <a:t> cycles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"/>
          <a:stretch/>
        </p:blipFill>
        <p:spPr>
          <a:xfrm rot="16200000">
            <a:off x="1106738" y="-1152144"/>
            <a:ext cx="6885432" cy="918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9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000" y="1485900"/>
            <a:ext cx="82169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9300" indent="-749300">
              <a:buFont typeface="+mj-ea"/>
              <a:buAutoNum type="circleNumDbPlain"/>
            </a:pPr>
            <a:r>
              <a:rPr lang="en-US" sz="3200" dirty="0" smtClean="0"/>
              <a:t>Aim for Minimum Viable Product</a:t>
            </a:r>
          </a:p>
          <a:p>
            <a:pPr marL="749300" indent="-749300">
              <a:buFont typeface="+mj-ea"/>
              <a:buAutoNum type="circleNumDbPlain"/>
            </a:pPr>
            <a:r>
              <a:rPr lang="en-US" sz="3200" dirty="0"/>
              <a:t>Leverage E</a:t>
            </a:r>
            <a:r>
              <a:rPr lang="en-US" sz="3200" dirty="0" smtClean="0"/>
              <a:t>xisting </a:t>
            </a:r>
            <a:r>
              <a:rPr lang="en-US" sz="3200" dirty="0"/>
              <a:t>Workflows and Technical </a:t>
            </a:r>
            <a:r>
              <a:rPr lang="en-US" sz="3200" dirty="0" smtClean="0"/>
              <a:t>Resources</a:t>
            </a:r>
          </a:p>
          <a:p>
            <a:pPr marL="749300" indent="-749300">
              <a:buFont typeface="+mj-ea"/>
              <a:buAutoNum type="circleNumDbPlain"/>
            </a:pPr>
            <a:r>
              <a:rPr lang="en-US" sz="3200" dirty="0" smtClean="0"/>
              <a:t>Clear Roles and Responsibilities</a:t>
            </a:r>
          </a:p>
          <a:p>
            <a:pPr marL="749300" indent="-749300">
              <a:buFont typeface="+mj-ea"/>
              <a:buAutoNum type="circleNumDbPlain"/>
            </a:pPr>
            <a:r>
              <a:rPr lang="en-US" sz="3200" dirty="0" smtClean="0"/>
              <a:t>Simultaneous Development Cycles</a:t>
            </a:r>
          </a:p>
          <a:p>
            <a:pPr marL="749300" indent="-749300">
              <a:buFont typeface="+mj-ea"/>
              <a:buAutoNum type="circleNumDbPlain"/>
            </a:pPr>
            <a:r>
              <a:rPr lang="en-US" sz="3200" b="1" dirty="0" smtClean="0"/>
              <a:t>Project Appropriate Tools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900" y="330200"/>
            <a:ext cx="8798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Keys to Success of Rapid Response Force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523589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oldilock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2152" y="1986927"/>
            <a:ext cx="6223000" cy="254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“Just Enough”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54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7-11 at 10.40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5051"/>
            <a:ext cx="9144000" cy="586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51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5000" y="1485900"/>
            <a:ext cx="82169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9300" indent="-749300">
              <a:buFont typeface="+mj-ea"/>
              <a:buAutoNum type="circleNumDbPlain"/>
            </a:pPr>
            <a:r>
              <a:rPr lang="en-US" sz="3200" dirty="0" smtClean="0"/>
              <a:t>Aim for Minimum Viable Product</a:t>
            </a:r>
          </a:p>
          <a:p>
            <a:pPr marL="749300" indent="-749300">
              <a:buFont typeface="+mj-ea"/>
              <a:buAutoNum type="circleNumDbPlain"/>
            </a:pPr>
            <a:r>
              <a:rPr lang="en-US" sz="3200" dirty="0"/>
              <a:t>Leverage E</a:t>
            </a:r>
            <a:r>
              <a:rPr lang="en-US" sz="3200" dirty="0" smtClean="0"/>
              <a:t>xisting </a:t>
            </a:r>
            <a:r>
              <a:rPr lang="en-US" sz="3200" dirty="0"/>
              <a:t>Workflows and Technical </a:t>
            </a:r>
            <a:r>
              <a:rPr lang="en-US" sz="3200" dirty="0" smtClean="0"/>
              <a:t>Resources</a:t>
            </a:r>
          </a:p>
          <a:p>
            <a:pPr marL="749300" indent="-749300">
              <a:buFont typeface="+mj-ea"/>
              <a:buAutoNum type="circleNumDbPlain"/>
            </a:pPr>
            <a:r>
              <a:rPr lang="en-US" sz="3200" dirty="0" smtClean="0"/>
              <a:t>Clear Roles and Responsibilities</a:t>
            </a:r>
          </a:p>
          <a:p>
            <a:pPr marL="749300" indent="-749300">
              <a:buFont typeface="+mj-ea"/>
              <a:buAutoNum type="circleNumDbPlain"/>
            </a:pPr>
            <a:r>
              <a:rPr lang="en-US" sz="3200" dirty="0" smtClean="0"/>
              <a:t>Simultaneous Development Cycles</a:t>
            </a:r>
          </a:p>
          <a:p>
            <a:pPr marL="749300" indent="-749300">
              <a:buFont typeface="+mj-ea"/>
              <a:buAutoNum type="circleNumDbPlain"/>
            </a:pPr>
            <a:r>
              <a:rPr lang="en-US" sz="3200" dirty="0" smtClean="0"/>
              <a:t>Project Appropriate Tools	</a:t>
            </a:r>
          </a:p>
          <a:p>
            <a:pPr marL="749300" indent="-749300">
              <a:buFont typeface="+mj-ea"/>
              <a:buAutoNum type="circleNumDbPlain"/>
            </a:pPr>
            <a:r>
              <a:rPr lang="en-US" sz="3200" b="1" dirty="0" smtClean="0"/>
              <a:t>Relationships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8900" y="330200"/>
            <a:ext cx="8798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Keys to Success of Rapid Response Force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523589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317500"/>
            <a:ext cx="9144000" cy="62150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38100" y="6604000"/>
            <a:ext cx="3929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Image: </a:t>
            </a:r>
            <a:r>
              <a:rPr lang="en-US" sz="1100" dirty="0">
                <a:hlinkClick r:id="rId4"/>
              </a:rPr>
              <a:t>http://www.flickr.com/photos/aidan_jones/3575000735</a:t>
            </a:r>
            <a:r>
              <a:rPr lang="en-US" sz="1100" dirty="0" smtClean="0">
                <a:hlinkClick r:id="rId4"/>
              </a:rPr>
              <a:t>/</a:t>
            </a:r>
            <a:r>
              <a:rPr lang="en-US" sz="1100" dirty="0" smtClean="0"/>
              <a:t>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4749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Rapid Response Team members:</a:t>
            </a:r>
          </a:p>
          <a:p>
            <a:pPr lvl="1"/>
            <a:r>
              <a:rPr lang="en-US" dirty="0"/>
              <a:t>Brent </a:t>
            </a:r>
            <a:r>
              <a:rPr lang="en-US" dirty="0" err="1" smtClean="0"/>
              <a:t>Brafford</a:t>
            </a:r>
            <a:endParaRPr lang="en-US" dirty="0" smtClean="0"/>
          </a:p>
          <a:p>
            <a:pPr lvl="1"/>
            <a:r>
              <a:rPr lang="en-US" dirty="0"/>
              <a:t>Jan </a:t>
            </a:r>
            <a:r>
              <a:rPr lang="en-US" dirty="0" smtClean="0"/>
              <a:t>Brock</a:t>
            </a:r>
            <a:endParaRPr lang="en-US" dirty="0"/>
          </a:p>
          <a:p>
            <a:pPr lvl="1"/>
            <a:r>
              <a:rPr lang="en-US" dirty="0" smtClean="0"/>
              <a:t>Jason </a:t>
            </a:r>
            <a:r>
              <a:rPr lang="en-US" dirty="0" err="1" smtClean="0"/>
              <a:t>Casden</a:t>
            </a:r>
            <a:endParaRPr lang="en-US" dirty="0" smtClean="0"/>
          </a:p>
          <a:p>
            <a:pPr lvl="1"/>
            <a:r>
              <a:rPr lang="en-US" dirty="0"/>
              <a:t>Lauren </a:t>
            </a:r>
            <a:r>
              <a:rPr lang="en-US" dirty="0" smtClean="0"/>
              <a:t>Goodwin</a:t>
            </a:r>
          </a:p>
          <a:p>
            <a:pPr lvl="1"/>
            <a:r>
              <a:rPr lang="en-US" dirty="0"/>
              <a:t>Cory </a:t>
            </a:r>
            <a:r>
              <a:rPr lang="en-US" dirty="0" err="1" smtClean="0"/>
              <a:t>Lown</a:t>
            </a:r>
            <a:endParaRPr lang="en-US" dirty="0" smtClean="0"/>
          </a:p>
          <a:p>
            <a:pPr lvl="1"/>
            <a:r>
              <a:rPr lang="en-US" dirty="0" smtClean="0"/>
              <a:t>Greg </a:t>
            </a:r>
            <a:r>
              <a:rPr lang="en-US" dirty="0" err="1"/>
              <a:t>Raschke</a:t>
            </a:r>
            <a:endParaRPr lang="en-US" dirty="0"/>
          </a:p>
          <a:p>
            <a:pPr lvl="1"/>
            <a:r>
              <a:rPr lang="en-US" dirty="0" smtClean="0"/>
              <a:t>Molly </a:t>
            </a:r>
            <a:r>
              <a:rPr lang="en-US" dirty="0" err="1" smtClean="0"/>
              <a:t>Renda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0526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unt_library_from_centennial_ov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0" y="450850"/>
            <a:ext cx="88900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8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Charlie Morris, Web Development Librarian</a:t>
            </a:r>
          </a:p>
          <a:p>
            <a:pPr marL="400050" lvl="1" indent="0">
              <a:buNone/>
            </a:pPr>
            <a:r>
              <a:rPr lang="en-US" dirty="0" smtClean="0"/>
              <a:t>charlie_morris@ncsu.edu</a:t>
            </a:r>
          </a:p>
          <a:p>
            <a:endParaRPr lang="en-US" dirty="0"/>
          </a:p>
          <a:p>
            <a:r>
              <a:rPr lang="en-US" dirty="0" smtClean="0"/>
              <a:t>Bret Davidson, Digital Technologies Development Librarian</a:t>
            </a:r>
          </a:p>
          <a:p>
            <a:pPr marL="400050" lvl="1" indent="0">
              <a:buNone/>
            </a:pPr>
            <a:r>
              <a:rPr lang="en-US" dirty="0" smtClean="0"/>
              <a:t>bret_davidson@ncsu.edu</a:t>
            </a:r>
            <a:endParaRPr lang="en-US" dirty="0"/>
          </a:p>
        </p:txBody>
      </p:sp>
      <p:pic>
        <p:nvPicPr>
          <p:cNvPr id="6" name="Picture 5" descr="ncsu_lib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5102" y="5480396"/>
            <a:ext cx="1987164" cy="137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98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aa97fba592611e28ac522000a9f141e_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38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32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kyline_Reading_Ro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32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udents_in_immersion_thea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0" y="469900"/>
            <a:ext cx="88900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32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3d9a8c044ad11e29d6522000a9f134c_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7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14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eating_in_game_la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0" y="95250"/>
            <a:ext cx="8890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32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621</Words>
  <Application>Microsoft Macintosh PowerPoint</Application>
  <PresentationFormat>On-screen Show (4:3)</PresentationFormat>
  <Paragraphs>106</Paragraphs>
  <Slides>30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Creating the Hunt Partners App: Cross-Departmental Rapid Response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“Just Enough” Project Management</vt:lpstr>
      <vt:lpstr>PowerPoint Presentation</vt:lpstr>
      <vt:lpstr>PowerPoint Presentation</vt:lpstr>
      <vt:lpstr>PowerPoint Presentation</vt:lpstr>
      <vt:lpstr>Credits</vt:lpstr>
      <vt:lpstr>Thank You!</vt:lpstr>
    </vt:vector>
  </TitlesOfParts>
  <Company>NCSU Libraries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NCSU  Libraries</dc:creator>
  <cp:lastModifiedBy>NCSU  Libraries</cp:lastModifiedBy>
  <cp:revision>96</cp:revision>
  <cp:lastPrinted>2013-07-23T18:00:04Z</cp:lastPrinted>
  <dcterms:created xsi:type="dcterms:W3CDTF">2013-07-11T13:33:45Z</dcterms:created>
  <dcterms:modified xsi:type="dcterms:W3CDTF">2013-07-23T18:00:30Z</dcterms:modified>
</cp:coreProperties>
</file>